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59" r:id="rId5"/>
    <p:sldId id="284" r:id="rId6"/>
    <p:sldId id="287" r:id="rId7"/>
    <p:sldId id="281" r:id="rId8"/>
    <p:sldId id="277" r:id="rId9"/>
    <p:sldId id="288" r:id="rId10"/>
    <p:sldId id="285" r:id="rId11"/>
    <p:sldId id="268" r:id="rId12"/>
    <p:sldId id="279" r:id="rId13"/>
    <p:sldId id="269" r:id="rId1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897E"/>
    <a:srgbClr val="1F4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1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9D732E-33DE-5C22-078C-AD5CCFCDC5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8E6AD2-A29C-1AAF-5886-4A0731D71B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22FA552-C121-A275-828C-5216EAD9E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25/08/2022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784F646-8F54-EDBB-AE58-599B8257F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80591E7-F5A3-2386-B518-4D18F3227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8654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85833B-4A8C-1C38-6A2A-4473F38FF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1EF7D8E-632A-69FB-CCE1-EFDF60C57D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EA853F5-0CE2-10D5-C68A-3360B164E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25/08/2022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76B648B-4B06-DDF2-0C49-8DC1075BB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C20F651-DF9F-AA0E-74C1-8EB8E2F40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20227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78CEE9B-45DD-0F59-65D5-C1FFD7C63A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2E89374-B2CF-5E78-E073-28356033E7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9295A49-E216-B1EA-EAE7-E099F69BD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25/08/2022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99DCEA8-3535-CEB2-81AD-4AA9251AB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CA5D92C-C5F7-336A-611D-1429D2A4C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62306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2BCC73-8C26-E39B-4B1F-24F1BFC3B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EE6E9A2-82F0-F5AA-4FB8-79D7EC09FB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D3B4500-2CFC-2265-57C7-856E269E8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25/08/2022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4E8D160-5337-BA5F-C7D1-E2DB97103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03E408C-FFA7-C379-8A34-394094E9A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5411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7032FD-4ED0-768A-2277-BCDC062F8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4B81332-1764-465E-9608-0C071989AB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0321FC3-A2FF-1AE3-10E1-AF26EA50C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25/08/2022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118FAE8-5AE1-2817-411C-F89EB21E3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78CC565-12DB-BD65-B294-43977844C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2256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E592CF-1833-D2CA-40D3-1561ABCA9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9A1508F-8B6A-F41C-8DA8-0D3B680E1A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1F2EE01-5FAA-A11B-ECBA-4439338B61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C8BFE09-D374-1313-45B8-C458943FF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25/08/2022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EEE2F5F-7CF0-4C73-F0DC-158FEB3F5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EADAEBB-D99E-4361-5326-353F5375E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57921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CB54DE-D29A-AADE-D2FF-7BAE86726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60449B8-11D4-2106-0079-8BF9A25ED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0C1795B-180A-EF7A-ABC7-31272657D2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179C7BC-0228-35EF-DDDE-6B84CAF855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C983C8F-4D47-DAAC-7408-B249227C16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7CBB787C-3611-3CCE-ED02-04569AAB0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25/08/2022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BCD0FBE3-60EC-63DB-C837-C7783E9C5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CF37E8D2-F2F7-037B-8628-484DC3B81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49501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D61D17-B791-1E77-2C9E-813132657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8C74E4B-EDE0-53A3-9767-FA3683548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25/08/2022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245976B7-4DC0-132B-F64A-9554630EE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E2588CF-A509-6E79-BAF8-13753F5D4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47177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C610A739-39C7-C461-BE74-CB3654735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25/08/2022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A980157C-367B-A2F0-D543-CD1CE958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81650D1-33EF-BAFA-D5CF-233606029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47733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DAB569-A780-57B6-6521-6956F3948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19C7271-12B2-BD6B-DF8B-21CBD3347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9D8B1BD-36D5-4372-B238-04F0322C81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43DF80F-0511-CF02-B0E9-0D056F2AB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25/08/2022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8F63D73-203A-5448-08CC-D25336C7A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B1F48D4-F01B-C0EA-FB13-CAAB285A8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15177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35B3DA-9216-4BC5-96F4-7DED33BBA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CD3F38E1-909F-FF9A-7EB0-76EF9BB87C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D74D71-4547-AFD7-4B34-A2BAF1CD7B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E76B07E-1645-B97F-CBBA-94DCC55DF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25/08/2022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3E54FB4-B643-08D0-1A45-E113AE8E7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D462A12-233C-8CD9-AF4E-1C64291F7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53383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45A6CD6D-E590-DD00-93DF-9A34A096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37AA89F-F43E-0B63-F083-689F819140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877B63A-7C66-30C0-438E-9B23009F74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EB8CC-E9F9-4171-8C34-80D43CCD6332}" type="datetimeFigureOut">
              <a:rPr lang="pt-BR" smtClean="0"/>
              <a:t>25/08/2022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BD6BA71-957E-2118-68BA-45D9A3193A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A24CFBF-262E-5C9D-1470-074099FDE9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9535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32387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grupar 8">
            <a:extLst>
              <a:ext uri="{FF2B5EF4-FFF2-40B4-BE49-F238E27FC236}">
                <a16:creationId xmlns:a16="http://schemas.microsoft.com/office/drawing/2014/main" id="{4F21EACE-AC2E-F54E-60F9-59541BD20248}"/>
              </a:ext>
            </a:extLst>
          </p:cNvPr>
          <p:cNvGrpSpPr/>
          <p:nvPr/>
        </p:nvGrpSpPr>
        <p:grpSpPr>
          <a:xfrm>
            <a:off x="1" y="977462"/>
            <a:ext cx="12192000" cy="1963577"/>
            <a:chOff x="1" y="977462"/>
            <a:chExt cx="12192000" cy="1963577"/>
          </a:xfrm>
        </p:grpSpPr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5E714B5A-7209-4A22-FCF6-F88FE034E3B6}"/>
                </a:ext>
              </a:extLst>
            </p:cNvPr>
            <p:cNvSpPr/>
            <p:nvPr/>
          </p:nvSpPr>
          <p:spPr>
            <a:xfrm>
              <a:off x="1" y="1174403"/>
              <a:ext cx="12192000" cy="1560436"/>
            </a:xfrm>
            <a:prstGeom prst="rect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: Cantos Arredondados 10">
              <a:extLst>
                <a:ext uri="{FF2B5EF4-FFF2-40B4-BE49-F238E27FC236}">
                  <a16:creationId xmlns:a16="http://schemas.microsoft.com/office/drawing/2014/main" id="{1E257A38-5377-0EDC-AEC9-ED0E182394F6}"/>
                </a:ext>
              </a:extLst>
            </p:cNvPr>
            <p:cNvSpPr/>
            <p:nvPr/>
          </p:nvSpPr>
          <p:spPr>
            <a:xfrm>
              <a:off x="901262" y="977462"/>
              <a:ext cx="10618076" cy="196357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AB02F450-AA96-641B-07F3-975DB48E16CA}"/>
                </a:ext>
              </a:extLst>
            </p:cNvPr>
            <p:cNvSpPr/>
            <p:nvPr/>
          </p:nvSpPr>
          <p:spPr>
            <a:xfrm>
              <a:off x="649014" y="1217583"/>
              <a:ext cx="1474076" cy="14740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3" name="Agrupar 12">
              <a:extLst>
                <a:ext uri="{FF2B5EF4-FFF2-40B4-BE49-F238E27FC236}">
                  <a16:creationId xmlns:a16="http://schemas.microsoft.com/office/drawing/2014/main" id="{8EABEBDF-AE9A-A308-761F-395117C6FEC5}"/>
                </a:ext>
              </a:extLst>
            </p:cNvPr>
            <p:cNvGrpSpPr/>
            <p:nvPr/>
          </p:nvGrpSpPr>
          <p:grpSpPr>
            <a:xfrm>
              <a:off x="720242" y="1332006"/>
              <a:ext cx="1447005" cy="1250152"/>
              <a:chOff x="760976" y="1340559"/>
              <a:chExt cx="1447005" cy="1250152"/>
            </a:xfrm>
          </p:grpSpPr>
          <p:sp>
            <p:nvSpPr>
              <p:cNvPr id="14" name="Elipse 13">
                <a:extLst>
                  <a:ext uri="{FF2B5EF4-FFF2-40B4-BE49-F238E27FC236}">
                    <a16:creationId xmlns:a16="http://schemas.microsoft.com/office/drawing/2014/main" id="{136F2057-1542-A812-9F83-F0850774B49E}"/>
                  </a:ext>
                </a:extLst>
              </p:cNvPr>
              <p:cNvSpPr/>
              <p:nvPr/>
            </p:nvSpPr>
            <p:spPr>
              <a:xfrm>
                <a:off x="760976" y="1340559"/>
                <a:ext cx="1250152" cy="1250152"/>
              </a:xfrm>
              <a:prstGeom prst="ellips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" name="Triângulo isósceles 14">
                <a:extLst>
                  <a:ext uri="{FF2B5EF4-FFF2-40B4-BE49-F238E27FC236}">
                    <a16:creationId xmlns:a16="http://schemas.microsoft.com/office/drawing/2014/main" id="{6DA3D04B-6E52-406E-E83E-18FC42947744}"/>
                  </a:ext>
                </a:extLst>
              </p:cNvPr>
              <p:cNvSpPr/>
              <p:nvPr/>
            </p:nvSpPr>
            <p:spPr>
              <a:xfrm rot="5400000">
                <a:off x="1691154" y="1714195"/>
                <a:ext cx="530773" cy="502880"/>
              </a:xfrm>
              <a:prstGeom prst="triangl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238556" y="1262123"/>
            <a:ext cx="91653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1F402B"/>
                </a:solidFill>
              </a:rPr>
              <a:t>Na parábola do rico e Lázaro, como são avaliadas as duas classes de pessoas? É pecado ser rico? Como podemos usar de forma sábia as dádivas financeiras? (Ver p. 58.)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901262" y="1217583"/>
            <a:ext cx="5150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901262" y="3300728"/>
            <a:ext cx="1023707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/>
              <a:t>Dinheiro não pode ser introduzido na vida futura. Ele não será necessário lá. Mas as _______________ feitas para _______________ pessoas para _______________ são levadas às mansões celestiais. Desse modo, os que desperdiçam de forma egoísta as dádivas do Senhor, deixando seus semelhantes sem auxílio e nada fazendo para promover a obra de Deus neste mundo, desonram seu Criador.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CB22F5C-712B-A9C5-C18F-DDE3AE5C3C83}"/>
              </a:ext>
            </a:extLst>
          </p:cNvPr>
          <p:cNvSpPr txBox="1"/>
          <p:nvPr/>
        </p:nvSpPr>
        <p:spPr>
          <a:xfrm>
            <a:off x="6210300" y="3748907"/>
            <a:ext cx="2209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BOAS OBRAS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C8442DE1-6D91-BC96-5472-32A42CA47D71}"/>
              </a:ext>
            </a:extLst>
          </p:cNvPr>
          <p:cNvSpPr txBox="1"/>
          <p:nvPr/>
        </p:nvSpPr>
        <p:spPr>
          <a:xfrm>
            <a:off x="1282262" y="4189552"/>
            <a:ext cx="2209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CONQUISTAR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58E175FF-2006-0F10-18AC-2BBC14338896}"/>
              </a:ext>
            </a:extLst>
          </p:cNvPr>
          <p:cNvSpPr txBox="1"/>
          <p:nvPr/>
        </p:nvSpPr>
        <p:spPr>
          <a:xfrm>
            <a:off x="6641224" y="4189551"/>
            <a:ext cx="1136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CRISTO</a:t>
            </a:r>
          </a:p>
        </p:txBody>
      </p:sp>
    </p:spTree>
    <p:extLst>
      <p:ext uri="{BB962C8B-B14F-4D97-AF65-F5344CB8AC3E}">
        <p14:creationId xmlns:p14="http://schemas.microsoft.com/office/powerpoint/2010/main" val="42371174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454166" y="1258263"/>
            <a:ext cx="2906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1F402B"/>
                </a:solidFill>
              </a:rPr>
              <a:t>PARA REFLEXÃO:</a:t>
            </a:r>
          </a:p>
        </p:txBody>
      </p:sp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EBF5163C-F7DA-CE66-278E-E57088DA4FEE}"/>
              </a:ext>
            </a:extLst>
          </p:cNvPr>
          <p:cNvSpPr/>
          <p:nvPr/>
        </p:nvSpPr>
        <p:spPr>
          <a:xfrm>
            <a:off x="2333297" y="1781483"/>
            <a:ext cx="7304689" cy="3547262"/>
          </a:xfrm>
          <a:prstGeom prst="roundRect">
            <a:avLst/>
          </a:prstGeom>
          <a:solidFill>
            <a:srgbClr val="4A89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FE8C1DC2-EA95-9440-238B-5288E240D4D8}"/>
              </a:ext>
            </a:extLst>
          </p:cNvPr>
          <p:cNvSpPr txBox="1"/>
          <p:nvPr/>
        </p:nvSpPr>
        <p:spPr>
          <a:xfrm>
            <a:off x="2748455" y="2181592"/>
            <a:ext cx="647437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6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Deus prometeu abençoar as pessoas de Seu povo, mas as atitudes e obras de muitas delas mostram que não se importam em ajudar o próximo e nem aliviar a dor dele. Como podemos usar os recursos financeiros para abençoar os outros? (Ver p. 59.)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1623849" y="458044"/>
            <a:ext cx="124547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600" b="1" dirty="0">
                <a:solidFill>
                  <a:srgbClr val="1F402B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8621507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FE8C1DC2-EA95-9440-238B-5288E240D4D8}"/>
              </a:ext>
            </a:extLst>
          </p:cNvPr>
          <p:cNvSpPr txBox="1"/>
          <p:nvPr/>
        </p:nvSpPr>
        <p:spPr>
          <a:xfrm>
            <a:off x="1001194" y="1651945"/>
            <a:ext cx="1001635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i="1" dirty="0">
                <a:solidFill>
                  <a:srgbClr val="1F402B"/>
                </a:solidFill>
              </a:rPr>
              <a:t>Aprender de Cristo significa receber Sua graça, que é Seu caráter. Mas os que não reconhecem nem aproveitam as preciosas oportunidades e sagradas influências a eles concedidas na Terra não estão qualificados para tomar parte na pura devoção</a:t>
            </a:r>
          </a:p>
          <a:p>
            <a:pPr algn="ctr"/>
            <a:r>
              <a:rPr lang="pt-BR" sz="2800" b="1" i="1" dirty="0">
                <a:solidFill>
                  <a:srgbClr val="1F402B"/>
                </a:solidFill>
              </a:rPr>
              <a:t>do Céu. Seu caráter não está moldado segundo a semelhança divina. Por sua própria negligência abriram um abismo que nada pode transpor. Entre eles e o justo há uma</a:t>
            </a:r>
          </a:p>
          <a:p>
            <a:pPr algn="ctr"/>
            <a:r>
              <a:rPr lang="pt-BR" sz="2800" b="1" i="1" dirty="0">
                <a:solidFill>
                  <a:srgbClr val="1F402B"/>
                </a:solidFill>
              </a:rPr>
              <a:t>grande separação ( p. 61 ).</a:t>
            </a:r>
          </a:p>
        </p:txBody>
      </p:sp>
    </p:spTree>
    <p:extLst>
      <p:ext uri="{BB962C8B-B14F-4D97-AF65-F5344CB8AC3E}">
        <p14:creationId xmlns:p14="http://schemas.microsoft.com/office/powerpoint/2010/main" val="4373002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91594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75957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2D380316-97CB-A20C-2962-32D54854E8DF}"/>
              </a:ext>
            </a:extLst>
          </p:cNvPr>
          <p:cNvSpPr txBox="1"/>
          <p:nvPr/>
        </p:nvSpPr>
        <p:spPr>
          <a:xfrm>
            <a:off x="1671145" y="1870841"/>
            <a:ext cx="845031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i="1" u="none" strike="noStrike" baseline="0" dirty="0"/>
              <a:t>Nesta vida, cada pessoa decide seu destino eterno. Isso foi o que Jesus ensinou por meio da parábola do rico e Lázaro. Cristo mostra que, durante o tempo da graça de Deus, a salvação é oferecida a toda a humanidade. 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35758691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2D380316-97CB-A20C-2962-32D54854E8DF}"/>
              </a:ext>
            </a:extLst>
          </p:cNvPr>
          <p:cNvSpPr txBox="1"/>
          <p:nvPr/>
        </p:nvSpPr>
        <p:spPr>
          <a:xfrm>
            <a:off x="2091559" y="1566041"/>
            <a:ext cx="8534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i="1" u="none" strike="noStrike" baseline="0" dirty="0"/>
              <a:t>Mas, se as pessoas desperdiçam as oportunidades na satisfação própria, afastam-se da vida eterna. Não lhes</a:t>
            </a:r>
          </a:p>
          <a:p>
            <a:pPr algn="ctr"/>
            <a:r>
              <a:rPr lang="pt-BR" sz="2800" b="1" i="1" u="none" strike="noStrike" baseline="0" dirty="0"/>
              <a:t>serão concedida nova oportunidade. Por sua própria escolha estabeleceram entre</a:t>
            </a:r>
          </a:p>
          <a:p>
            <a:pPr algn="ctr"/>
            <a:r>
              <a:rPr lang="pt-BR" sz="2800" b="1" i="1" u="none" strike="noStrike" baseline="0" dirty="0"/>
              <a:t>elas e Deus um abismo intransponível ( p. 54 ).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3332160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A5608184-5E1E-D9C5-6D0B-22F29960AEFE}"/>
              </a:ext>
            </a:extLst>
          </p:cNvPr>
          <p:cNvSpPr/>
          <p:nvPr/>
        </p:nvSpPr>
        <p:spPr>
          <a:xfrm>
            <a:off x="1" y="1174403"/>
            <a:ext cx="12192000" cy="1560436"/>
          </a:xfrm>
          <a:prstGeom prst="rect">
            <a:avLst/>
          </a:prstGeom>
          <a:solidFill>
            <a:srgbClr val="4A89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965638" y="3305162"/>
            <a:ext cx="102370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/>
              <a:t>As bênçãos do Senhor sobre ele eram muitas, mas as empregou de forma ________ para a própria honra e não para honrar seu Criador. Proporcional à fartura era sua obrigação de usar as dádivas para elevar a humanidade. Esse era o mandamento do Senhor. Mas o rico _______________ na obrigação para com _____ . Emprestava dinheiro e recebia juros disso, mas não devolvia juros do que Deus lhe emprestara.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51A1BA8-4840-2B43-7200-053896C816FE}"/>
              </a:ext>
            </a:extLst>
          </p:cNvPr>
          <p:cNvSpPr txBox="1"/>
          <p:nvPr/>
        </p:nvSpPr>
        <p:spPr>
          <a:xfrm>
            <a:off x="1031326" y="3638836"/>
            <a:ext cx="1440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EGOÍSTA</a:t>
            </a:r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8897A01B-E904-E019-AD5F-F15646E2038D}"/>
              </a:ext>
            </a:extLst>
          </p:cNvPr>
          <p:cNvSpPr/>
          <p:nvPr/>
        </p:nvSpPr>
        <p:spPr>
          <a:xfrm>
            <a:off x="901262" y="977462"/>
            <a:ext cx="10618076" cy="1963577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167247" y="1406779"/>
            <a:ext cx="93079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1F402B"/>
                </a:solidFill>
              </a:rPr>
              <a:t>Vivemos em um mundo egoísta, centrado no eu. Vemos isso na parábola do rico e do mendigo. Qual era o problema do rico? (Ver p. 55.)</a:t>
            </a: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ED3E6D46-E216-F6B7-C68C-96EE24A17B76}"/>
              </a:ext>
            </a:extLst>
          </p:cNvPr>
          <p:cNvSpPr/>
          <p:nvPr/>
        </p:nvSpPr>
        <p:spPr>
          <a:xfrm>
            <a:off x="649014" y="1217583"/>
            <a:ext cx="1474076" cy="14740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43B73981-8B58-3935-A6FA-95AE43E93202}"/>
              </a:ext>
            </a:extLst>
          </p:cNvPr>
          <p:cNvGrpSpPr/>
          <p:nvPr/>
        </p:nvGrpSpPr>
        <p:grpSpPr>
          <a:xfrm>
            <a:off x="720242" y="1332006"/>
            <a:ext cx="1447005" cy="1250152"/>
            <a:chOff x="760976" y="1340559"/>
            <a:chExt cx="1447005" cy="1250152"/>
          </a:xfrm>
        </p:grpSpPr>
        <p:sp>
          <p:nvSpPr>
            <p:cNvPr id="13" name="Elipse 12">
              <a:extLst>
                <a:ext uri="{FF2B5EF4-FFF2-40B4-BE49-F238E27FC236}">
                  <a16:creationId xmlns:a16="http://schemas.microsoft.com/office/drawing/2014/main" id="{A90AC353-3C38-9B9F-AF28-DDEEDCD55240}"/>
                </a:ext>
              </a:extLst>
            </p:cNvPr>
            <p:cNvSpPr/>
            <p:nvPr/>
          </p:nvSpPr>
          <p:spPr>
            <a:xfrm>
              <a:off x="760976" y="1340559"/>
              <a:ext cx="1250152" cy="1250152"/>
            </a:xfrm>
            <a:prstGeom prst="ellipse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" name="Triângulo isósceles 13">
              <a:extLst>
                <a:ext uri="{FF2B5EF4-FFF2-40B4-BE49-F238E27FC236}">
                  <a16:creationId xmlns:a16="http://schemas.microsoft.com/office/drawing/2014/main" id="{A9C17B54-4B3D-9FE5-F0FB-6377AEE9B7BA}"/>
                </a:ext>
              </a:extLst>
            </p:cNvPr>
            <p:cNvSpPr/>
            <p:nvPr/>
          </p:nvSpPr>
          <p:spPr>
            <a:xfrm rot="5400000">
              <a:off x="1691154" y="1714195"/>
              <a:ext cx="530773" cy="502880"/>
            </a:xfrm>
            <a:prstGeom prst="triangle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965638" y="1249593"/>
            <a:ext cx="420414" cy="1442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43C3104-5126-CEAB-DC92-6C94665E451F}"/>
              </a:ext>
            </a:extLst>
          </p:cNvPr>
          <p:cNvSpPr txBox="1"/>
          <p:nvPr/>
        </p:nvSpPr>
        <p:spPr>
          <a:xfrm>
            <a:off x="6577974" y="4364050"/>
            <a:ext cx="2114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NÃO PENSARA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D89B8820-F668-8B3B-8B05-8504B28048EE}"/>
              </a:ext>
            </a:extLst>
          </p:cNvPr>
          <p:cNvSpPr txBox="1"/>
          <p:nvPr/>
        </p:nvSpPr>
        <p:spPr>
          <a:xfrm>
            <a:off x="1657728" y="4704640"/>
            <a:ext cx="10013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DEUS</a:t>
            </a:r>
          </a:p>
        </p:txBody>
      </p:sp>
    </p:spTree>
    <p:extLst>
      <p:ext uri="{BB962C8B-B14F-4D97-AF65-F5344CB8AC3E}">
        <p14:creationId xmlns:p14="http://schemas.microsoft.com/office/powerpoint/2010/main" val="23925614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Agrupar 15">
            <a:extLst>
              <a:ext uri="{FF2B5EF4-FFF2-40B4-BE49-F238E27FC236}">
                <a16:creationId xmlns:a16="http://schemas.microsoft.com/office/drawing/2014/main" id="{2EEFB04A-F2C0-8B6C-3C85-B1622C0881C1}"/>
              </a:ext>
            </a:extLst>
          </p:cNvPr>
          <p:cNvGrpSpPr/>
          <p:nvPr/>
        </p:nvGrpSpPr>
        <p:grpSpPr>
          <a:xfrm>
            <a:off x="1" y="740668"/>
            <a:ext cx="12192000" cy="2200371"/>
            <a:chOff x="1" y="740668"/>
            <a:chExt cx="12192000" cy="2200371"/>
          </a:xfrm>
        </p:grpSpPr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id="{0649428F-105E-D793-5664-940EAE8F214E}"/>
                </a:ext>
              </a:extLst>
            </p:cNvPr>
            <p:cNvSpPr/>
            <p:nvPr/>
          </p:nvSpPr>
          <p:spPr>
            <a:xfrm>
              <a:off x="1" y="1174403"/>
              <a:ext cx="12192000" cy="1560436"/>
            </a:xfrm>
            <a:prstGeom prst="rect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: Cantos Arredondados 7">
              <a:extLst>
                <a:ext uri="{FF2B5EF4-FFF2-40B4-BE49-F238E27FC236}">
                  <a16:creationId xmlns:a16="http://schemas.microsoft.com/office/drawing/2014/main" id="{A38FC12E-FB98-F7E7-9C34-540CF15926F9}"/>
                </a:ext>
              </a:extLst>
            </p:cNvPr>
            <p:cNvSpPr/>
            <p:nvPr/>
          </p:nvSpPr>
          <p:spPr>
            <a:xfrm>
              <a:off x="901262" y="740668"/>
              <a:ext cx="10618076" cy="220037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BF400289-7C4E-2F3C-0819-6BDEB3D3C4C0}"/>
                </a:ext>
              </a:extLst>
            </p:cNvPr>
            <p:cNvSpPr/>
            <p:nvPr/>
          </p:nvSpPr>
          <p:spPr>
            <a:xfrm>
              <a:off x="649014" y="1217583"/>
              <a:ext cx="1474076" cy="14740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0" name="Agrupar 9">
              <a:extLst>
                <a:ext uri="{FF2B5EF4-FFF2-40B4-BE49-F238E27FC236}">
                  <a16:creationId xmlns:a16="http://schemas.microsoft.com/office/drawing/2014/main" id="{6C284804-AE43-E69F-2292-5A7183E8B523}"/>
                </a:ext>
              </a:extLst>
            </p:cNvPr>
            <p:cNvGrpSpPr/>
            <p:nvPr/>
          </p:nvGrpSpPr>
          <p:grpSpPr>
            <a:xfrm>
              <a:off x="720242" y="1332006"/>
              <a:ext cx="1447005" cy="1250152"/>
              <a:chOff x="760976" y="1340559"/>
              <a:chExt cx="1447005" cy="1250152"/>
            </a:xfrm>
          </p:grpSpPr>
          <p:sp>
            <p:nvSpPr>
              <p:cNvPr id="11" name="Elipse 10">
                <a:extLst>
                  <a:ext uri="{FF2B5EF4-FFF2-40B4-BE49-F238E27FC236}">
                    <a16:creationId xmlns:a16="http://schemas.microsoft.com/office/drawing/2014/main" id="{B6AF1089-9DC0-52A9-706F-9A736FE157F8}"/>
                  </a:ext>
                </a:extLst>
              </p:cNvPr>
              <p:cNvSpPr/>
              <p:nvPr/>
            </p:nvSpPr>
            <p:spPr>
              <a:xfrm>
                <a:off x="760976" y="1340559"/>
                <a:ext cx="1250152" cy="1250152"/>
              </a:xfrm>
              <a:prstGeom prst="ellips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2" name="Triângulo isósceles 11">
                <a:extLst>
                  <a:ext uri="{FF2B5EF4-FFF2-40B4-BE49-F238E27FC236}">
                    <a16:creationId xmlns:a16="http://schemas.microsoft.com/office/drawing/2014/main" id="{52307F02-48ED-9427-6E4A-01BA6BE652C8}"/>
                  </a:ext>
                </a:extLst>
              </p:cNvPr>
              <p:cNvSpPr/>
              <p:nvPr/>
            </p:nvSpPr>
            <p:spPr>
              <a:xfrm rot="5400000">
                <a:off x="1691154" y="1714195"/>
                <a:ext cx="530773" cy="502880"/>
              </a:xfrm>
              <a:prstGeom prst="triangl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35CC7960-3405-4034-1248-71126391A148}"/>
                </a:ext>
              </a:extLst>
            </p:cNvPr>
            <p:cNvSpPr txBox="1"/>
            <p:nvPr/>
          </p:nvSpPr>
          <p:spPr>
            <a:xfrm>
              <a:off x="956232" y="1200817"/>
              <a:ext cx="51500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8800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222642" y="1274502"/>
            <a:ext cx="91889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1F402B"/>
                </a:solidFill>
              </a:rPr>
              <a:t>A vida passa tão rápido, e muitos estão correndo atrás do vento e de bens. O valor de uma pessoa depende de suas posses? Qual é o tempo que temos para nos preparar para a eternidade? (Ver p. 56.)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901262" y="3208951"/>
            <a:ext cx="102370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/>
              <a:t>Usou a opinião predominante para expressar a ideia que desejava tornar bem clara diante de todos: que o valor de alguém não _______________ de suas posses, pois tudo que tem é apenas um empréstimo do Senhor. O mau emprego dessas _______________ colocará tal pessoa em posição inferior à dos mais pobres e afligidos que amam a Deus e Nele confiam. […]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51A1BA8-4840-2B43-7200-053896C816FE}"/>
              </a:ext>
            </a:extLst>
          </p:cNvPr>
          <p:cNvSpPr txBox="1"/>
          <p:nvPr/>
        </p:nvSpPr>
        <p:spPr>
          <a:xfrm>
            <a:off x="7814175" y="3583780"/>
            <a:ext cx="2052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NÃO DEPENDE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0B69D897-4568-0BE3-3411-66AF409CAB47}"/>
              </a:ext>
            </a:extLst>
          </p:cNvPr>
          <p:cNvSpPr txBox="1"/>
          <p:nvPr/>
        </p:nvSpPr>
        <p:spPr>
          <a:xfrm>
            <a:off x="3403712" y="4317910"/>
            <a:ext cx="2052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DÁDIVAS</a:t>
            </a:r>
          </a:p>
        </p:txBody>
      </p:sp>
    </p:spTree>
    <p:extLst>
      <p:ext uri="{BB962C8B-B14F-4D97-AF65-F5344CB8AC3E}">
        <p14:creationId xmlns:p14="http://schemas.microsoft.com/office/powerpoint/2010/main" val="4275799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Agrupar 15">
            <a:extLst>
              <a:ext uri="{FF2B5EF4-FFF2-40B4-BE49-F238E27FC236}">
                <a16:creationId xmlns:a16="http://schemas.microsoft.com/office/drawing/2014/main" id="{2EEFB04A-F2C0-8B6C-3C85-B1622C0881C1}"/>
              </a:ext>
            </a:extLst>
          </p:cNvPr>
          <p:cNvGrpSpPr/>
          <p:nvPr/>
        </p:nvGrpSpPr>
        <p:grpSpPr>
          <a:xfrm>
            <a:off x="1" y="740668"/>
            <a:ext cx="12192000" cy="2200371"/>
            <a:chOff x="1" y="740668"/>
            <a:chExt cx="12192000" cy="2200371"/>
          </a:xfrm>
        </p:grpSpPr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id="{0649428F-105E-D793-5664-940EAE8F214E}"/>
                </a:ext>
              </a:extLst>
            </p:cNvPr>
            <p:cNvSpPr/>
            <p:nvPr/>
          </p:nvSpPr>
          <p:spPr>
            <a:xfrm>
              <a:off x="1" y="1174403"/>
              <a:ext cx="12192000" cy="1560436"/>
            </a:xfrm>
            <a:prstGeom prst="rect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: Cantos Arredondados 7">
              <a:extLst>
                <a:ext uri="{FF2B5EF4-FFF2-40B4-BE49-F238E27FC236}">
                  <a16:creationId xmlns:a16="http://schemas.microsoft.com/office/drawing/2014/main" id="{A38FC12E-FB98-F7E7-9C34-540CF15926F9}"/>
                </a:ext>
              </a:extLst>
            </p:cNvPr>
            <p:cNvSpPr/>
            <p:nvPr/>
          </p:nvSpPr>
          <p:spPr>
            <a:xfrm>
              <a:off x="901262" y="740668"/>
              <a:ext cx="10618076" cy="220037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BF400289-7C4E-2F3C-0819-6BDEB3D3C4C0}"/>
                </a:ext>
              </a:extLst>
            </p:cNvPr>
            <p:cNvSpPr/>
            <p:nvPr/>
          </p:nvSpPr>
          <p:spPr>
            <a:xfrm>
              <a:off x="649014" y="1217583"/>
              <a:ext cx="1474076" cy="14740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0" name="Agrupar 9">
              <a:extLst>
                <a:ext uri="{FF2B5EF4-FFF2-40B4-BE49-F238E27FC236}">
                  <a16:creationId xmlns:a16="http://schemas.microsoft.com/office/drawing/2014/main" id="{6C284804-AE43-E69F-2292-5A7183E8B523}"/>
                </a:ext>
              </a:extLst>
            </p:cNvPr>
            <p:cNvGrpSpPr/>
            <p:nvPr/>
          </p:nvGrpSpPr>
          <p:grpSpPr>
            <a:xfrm>
              <a:off x="720242" y="1332006"/>
              <a:ext cx="1447005" cy="1250152"/>
              <a:chOff x="760976" y="1340559"/>
              <a:chExt cx="1447005" cy="1250152"/>
            </a:xfrm>
          </p:grpSpPr>
          <p:sp>
            <p:nvSpPr>
              <p:cNvPr id="11" name="Elipse 10">
                <a:extLst>
                  <a:ext uri="{FF2B5EF4-FFF2-40B4-BE49-F238E27FC236}">
                    <a16:creationId xmlns:a16="http://schemas.microsoft.com/office/drawing/2014/main" id="{B6AF1089-9DC0-52A9-706F-9A736FE157F8}"/>
                  </a:ext>
                </a:extLst>
              </p:cNvPr>
              <p:cNvSpPr/>
              <p:nvPr/>
            </p:nvSpPr>
            <p:spPr>
              <a:xfrm>
                <a:off x="760976" y="1340559"/>
                <a:ext cx="1250152" cy="1250152"/>
              </a:xfrm>
              <a:prstGeom prst="ellips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2" name="Triângulo isósceles 11">
                <a:extLst>
                  <a:ext uri="{FF2B5EF4-FFF2-40B4-BE49-F238E27FC236}">
                    <a16:creationId xmlns:a16="http://schemas.microsoft.com/office/drawing/2014/main" id="{52307F02-48ED-9427-6E4A-01BA6BE652C8}"/>
                  </a:ext>
                </a:extLst>
              </p:cNvPr>
              <p:cNvSpPr/>
              <p:nvPr/>
            </p:nvSpPr>
            <p:spPr>
              <a:xfrm rot="5400000">
                <a:off x="1691154" y="1714195"/>
                <a:ext cx="530773" cy="502880"/>
              </a:xfrm>
              <a:prstGeom prst="triangl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35CC7960-3405-4034-1248-71126391A148}"/>
                </a:ext>
              </a:extLst>
            </p:cNvPr>
            <p:cNvSpPr txBox="1"/>
            <p:nvPr/>
          </p:nvSpPr>
          <p:spPr>
            <a:xfrm>
              <a:off x="956232" y="1200817"/>
              <a:ext cx="51500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8800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222642" y="1274502"/>
            <a:ext cx="91889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1F402B"/>
                </a:solidFill>
              </a:rPr>
              <a:t>A vida passa tão rápido, e muitos estão correndo atrás do vento e de bens. O valor de uma pessoa depende de suas posses? Qual é o tempo que temos para nos preparar para a eternidade? (Ver p. 56.)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901262" y="3717745"/>
            <a:ext cx="102370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/>
              <a:t>Cristo apresentou a absoluta impossibilidade de contar com uma segunda chance. _______________ é o único tempo dado ao ser humano para se _______________ para a eternidade.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51A1BA8-4840-2B43-7200-053896C816FE}"/>
              </a:ext>
            </a:extLst>
          </p:cNvPr>
          <p:cNvSpPr txBox="1"/>
          <p:nvPr/>
        </p:nvSpPr>
        <p:spPr>
          <a:xfrm>
            <a:off x="2506422" y="4087076"/>
            <a:ext cx="2052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ESTA VIDA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0B69D897-4568-0BE3-3411-66AF409CAB47}"/>
              </a:ext>
            </a:extLst>
          </p:cNvPr>
          <p:cNvSpPr txBox="1"/>
          <p:nvPr/>
        </p:nvSpPr>
        <p:spPr>
          <a:xfrm>
            <a:off x="1281442" y="4441773"/>
            <a:ext cx="16832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PREPARAR</a:t>
            </a:r>
          </a:p>
        </p:txBody>
      </p:sp>
    </p:spTree>
    <p:extLst>
      <p:ext uri="{BB962C8B-B14F-4D97-AF65-F5344CB8AC3E}">
        <p14:creationId xmlns:p14="http://schemas.microsoft.com/office/powerpoint/2010/main" val="16770808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grupar 8">
            <a:extLst>
              <a:ext uri="{FF2B5EF4-FFF2-40B4-BE49-F238E27FC236}">
                <a16:creationId xmlns:a16="http://schemas.microsoft.com/office/drawing/2014/main" id="{07E3E101-3548-339B-BE2E-A211494BCBBE}"/>
              </a:ext>
            </a:extLst>
          </p:cNvPr>
          <p:cNvGrpSpPr/>
          <p:nvPr/>
        </p:nvGrpSpPr>
        <p:grpSpPr>
          <a:xfrm>
            <a:off x="1" y="977462"/>
            <a:ext cx="12192000" cy="1963577"/>
            <a:chOff x="1" y="977462"/>
            <a:chExt cx="12192000" cy="1963577"/>
          </a:xfrm>
        </p:grpSpPr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B087FAAA-0362-B1F5-8C3B-28AC84FCE750}"/>
                </a:ext>
              </a:extLst>
            </p:cNvPr>
            <p:cNvSpPr/>
            <p:nvPr/>
          </p:nvSpPr>
          <p:spPr>
            <a:xfrm>
              <a:off x="1" y="1174403"/>
              <a:ext cx="12192000" cy="1560436"/>
            </a:xfrm>
            <a:prstGeom prst="rect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: Cantos Arredondados 10">
              <a:extLst>
                <a:ext uri="{FF2B5EF4-FFF2-40B4-BE49-F238E27FC236}">
                  <a16:creationId xmlns:a16="http://schemas.microsoft.com/office/drawing/2014/main" id="{6BA9E394-1DBC-79BC-263E-A628D794F2C5}"/>
                </a:ext>
              </a:extLst>
            </p:cNvPr>
            <p:cNvSpPr/>
            <p:nvPr/>
          </p:nvSpPr>
          <p:spPr>
            <a:xfrm>
              <a:off x="901262" y="977462"/>
              <a:ext cx="10618076" cy="196357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3B52300C-DC40-02BB-3EC0-2D4F09917D5B}"/>
                </a:ext>
              </a:extLst>
            </p:cNvPr>
            <p:cNvSpPr/>
            <p:nvPr/>
          </p:nvSpPr>
          <p:spPr>
            <a:xfrm>
              <a:off x="649014" y="1217583"/>
              <a:ext cx="1474076" cy="14740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3" name="Agrupar 12">
              <a:extLst>
                <a:ext uri="{FF2B5EF4-FFF2-40B4-BE49-F238E27FC236}">
                  <a16:creationId xmlns:a16="http://schemas.microsoft.com/office/drawing/2014/main" id="{A3AAFD0C-165A-0950-28DB-9798C16142CE}"/>
                </a:ext>
              </a:extLst>
            </p:cNvPr>
            <p:cNvGrpSpPr/>
            <p:nvPr/>
          </p:nvGrpSpPr>
          <p:grpSpPr>
            <a:xfrm>
              <a:off x="720242" y="1332006"/>
              <a:ext cx="1447005" cy="1250152"/>
              <a:chOff x="760976" y="1340559"/>
              <a:chExt cx="1447005" cy="1250152"/>
            </a:xfrm>
          </p:grpSpPr>
          <p:sp>
            <p:nvSpPr>
              <p:cNvPr id="14" name="Elipse 13">
                <a:extLst>
                  <a:ext uri="{FF2B5EF4-FFF2-40B4-BE49-F238E27FC236}">
                    <a16:creationId xmlns:a16="http://schemas.microsoft.com/office/drawing/2014/main" id="{3B7BB19D-EC1E-2DE8-0D1F-AF0B90F54AEE}"/>
                  </a:ext>
                </a:extLst>
              </p:cNvPr>
              <p:cNvSpPr/>
              <p:nvPr/>
            </p:nvSpPr>
            <p:spPr>
              <a:xfrm>
                <a:off x="760976" y="1340559"/>
                <a:ext cx="1250152" cy="1250152"/>
              </a:xfrm>
              <a:prstGeom prst="ellips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" name="Triângulo isósceles 14">
                <a:extLst>
                  <a:ext uri="{FF2B5EF4-FFF2-40B4-BE49-F238E27FC236}">
                    <a16:creationId xmlns:a16="http://schemas.microsoft.com/office/drawing/2014/main" id="{4D21A0E0-45B5-E442-2DE8-B30A46C3E331}"/>
                  </a:ext>
                </a:extLst>
              </p:cNvPr>
              <p:cNvSpPr/>
              <p:nvPr/>
            </p:nvSpPr>
            <p:spPr>
              <a:xfrm rot="5400000">
                <a:off x="1691154" y="1714195"/>
                <a:ext cx="530773" cy="502880"/>
              </a:xfrm>
              <a:prstGeom prst="triangl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167247" y="1463804"/>
            <a:ext cx="91653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1F402B"/>
                </a:solidFill>
              </a:rPr>
              <a:t>O que acontece quando os seres humanos rejeitam a luz vinda do Céu? (Ver p. 57.)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969431" y="1217583"/>
            <a:ext cx="5150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1091762" y="3181905"/>
            <a:ext cx="102370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/>
              <a:t>Se os seres humanos rejeitam a luz e deixam de aproveitar as oportunidades a eles proporcionadas, não escutarão alguém que, dentre os mortos, se aproxime</a:t>
            </a:r>
          </a:p>
          <a:p>
            <a:pPr algn="just"/>
            <a:r>
              <a:rPr lang="pt-BR" sz="2400" b="1" dirty="0"/>
              <a:t>com uma mensagem. E não serão convencidos nem por essa evidência. Na realidade, os que rejeitam a lei e os profetas _______________ o coração a ponto de _______________ toda luz.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A6EF0245-A592-58D8-FDCB-A56848590E5E}"/>
              </a:ext>
            </a:extLst>
          </p:cNvPr>
          <p:cNvSpPr txBox="1"/>
          <p:nvPr/>
        </p:nvSpPr>
        <p:spPr>
          <a:xfrm>
            <a:off x="7609490" y="4253962"/>
            <a:ext cx="1950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ENDURECEM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FEC88E74-60B8-593D-8210-3E54127FBFA6}"/>
              </a:ext>
            </a:extLst>
          </p:cNvPr>
          <p:cNvSpPr txBox="1"/>
          <p:nvPr/>
        </p:nvSpPr>
        <p:spPr>
          <a:xfrm>
            <a:off x="2905236" y="4617192"/>
            <a:ext cx="1357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REPELIR</a:t>
            </a:r>
          </a:p>
        </p:txBody>
      </p:sp>
    </p:spTree>
    <p:extLst>
      <p:ext uri="{BB962C8B-B14F-4D97-AF65-F5344CB8AC3E}">
        <p14:creationId xmlns:p14="http://schemas.microsoft.com/office/powerpoint/2010/main" val="27273002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grupar 8">
            <a:extLst>
              <a:ext uri="{FF2B5EF4-FFF2-40B4-BE49-F238E27FC236}">
                <a16:creationId xmlns:a16="http://schemas.microsoft.com/office/drawing/2014/main" id="{4F21EACE-AC2E-F54E-60F9-59541BD20248}"/>
              </a:ext>
            </a:extLst>
          </p:cNvPr>
          <p:cNvGrpSpPr/>
          <p:nvPr/>
        </p:nvGrpSpPr>
        <p:grpSpPr>
          <a:xfrm>
            <a:off x="1" y="977462"/>
            <a:ext cx="12192000" cy="1963577"/>
            <a:chOff x="1" y="977462"/>
            <a:chExt cx="12192000" cy="1963577"/>
          </a:xfrm>
        </p:grpSpPr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5E714B5A-7209-4A22-FCF6-F88FE034E3B6}"/>
                </a:ext>
              </a:extLst>
            </p:cNvPr>
            <p:cNvSpPr/>
            <p:nvPr/>
          </p:nvSpPr>
          <p:spPr>
            <a:xfrm>
              <a:off x="1" y="1174403"/>
              <a:ext cx="12192000" cy="1560436"/>
            </a:xfrm>
            <a:prstGeom prst="rect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: Cantos Arredondados 10">
              <a:extLst>
                <a:ext uri="{FF2B5EF4-FFF2-40B4-BE49-F238E27FC236}">
                  <a16:creationId xmlns:a16="http://schemas.microsoft.com/office/drawing/2014/main" id="{1E257A38-5377-0EDC-AEC9-ED0E182394F6}"/>
                </a:ext>
              </a:extLst>
            </p:cNvPr>
            <p:cNvSpPr/>
            <p:nvPr/>
          </p:nvSpPr>
          <p:spPr>
            <a:xfrm>
              <a:off x="901262" y="977462"/>
              <a:ext cx="10618076" cy="196357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AB02F450-AA96-641B-07F3-975DB48E16CA}"/>
                </a:ext>
              </a:extLst>
            </p:cNvPr>
            <p:cNvSpPr/>
            <p:nvPr/>
          </p:nvSpPr>
          <p:spPr>
            <a:xfrm>
              <a:off x="649014" y="1217583"/>
              <a:ext cx="1474076" cy="14740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3" name="Agrupar 12">
              <a:extLst>
                <a:ext uri="{FF2B5EF4-FFF2-40B4-BE49-F238E27FC236}">
                  <a16:creationId xmlns:a16="http://schemas.microsoft.com/office/drawing/2014/main" id="{8EABEBDF-AE9A-A308-761F-395117C6FEC5}"/>
                </a:ext>
              </a:extLst>
            </p:cNvPr>
            <p:cNvGrpSpPr/>
            <p:nvPr/>
          </p:nvGrpSpPr>
          <p:grpSpPr>
            <a:xfrm>
              <a:off x="720242" y="1332006"/>
              <a:ext cx="1447005" cy="1250152"/>
              <a:chOff x="760976" y="1340559"/>
              <a:chExt cx="1447005" cy="1250152"/>
            </a:xfrm>
          </p:grpSpPr>
          <p:sp>
            <p:nvSpPr>
              <p:cNvPr id="14" name="Elipse 13">
                <a:extLst>
                  <a:ext uri="{FF2B5EF4-FFF2-40B4-BE49-F238E27FC236}">
                    <a16:creationId xmlns:a16="http://schemas.microsoft.com/office/drawing/2014/main" id="{136F2057-1542-A812-9F83-F0850774B49E}"/>
                  </a:ext>
                </a:extLst>
              </p:cNvPr>
              <p:cNvSpPr/>
              <p:nvPr/>
            </p:nvSpPr>
            <p:spPr>
              <a:xfrm>
                <a:off x="760976" y="1340559"/>
                <a:ext cx="1250152" cy="1250152"/>
              </a:xfrm>
              <a:prstGeom prst="ellips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" name="Triângulo isósceles 14">
                <a:extLst>
                  <a:ext uri="{FF2B5EF4-FFF2-40B4-BE49-F238E27FC236}">
                    <a16:creationId xmlns:a16="http://schemas.microsoft.com/office/drawing/2014/main" id="{6DA3D04B-6E52-406E-E83E-18FC42947744}"/>
                  </a:ext>
                </a:extLst>
              </p:cNvPr>
              <p:cNvSpPr/>
              <p:nvPr/>
            </p:nvSpPr>
            <p:spPr>
              <a:xfrm rot="5400000">
                <a:off x="1691154" y="1714195"/>
                <a:ext cx="530773" cy="502880"/>
              </a:xfrm>
              <a:prstGeom prst="triangl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238556" y="1262123"/>
            <a:ext cx="91653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1F402B"/>
                </a:solidFill>
              </a:rPr>
              <a:t>Na parábola do rico e Lázaro, como são avaliadas as duas classes de pessoas? É pecado ser rico? Como podemos usar de forma sábia as dádivas financeiras? (Ver p. 58.)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901262" y="1217583"/>
            <a:ext cx="5150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901262" y="3300728"/>
            <a:ext cx="102370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/>
              <a:t>A parábola do rico e Lázaro mostra como são avaliadas no mundo invisível as duas classes representadas por esses homens. _______________ ser rico, se a riqueza não for alcançada por injustiça. […]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CB22F5C-712B-A9C5-C18F-DDE3AE5C3C83}"/>
              </a:ext>
            </a:extLst>
          </p:cNvPr>
          <p:cNvSpPr txBox="1"/>
          <p:nvPr/>
        </p:nvSpPr>
        <p:spPr>
          <a:xfrm>
            <a:off x="1342695" y="4179832"/>
            <a:ext cx="2209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NÃO É PECADO</a:t>
            </a:r>
          </a:p>
        </p:txBody>
      </p:sp>
    </p:spTree>
    <p:extLst>
      <p:ext uri="{BB962C8B-B14F-4D97-AF65-F5344CB8AC3E}">
        <p14:creationId xmlns:p14="http://schemas.microsoft.com/office/powerpoint/2010/main" val="37859491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7982</TotalTime>
  <Words>794</Words>
  <Application>Microsoft Office PowerPoint</Application>
  <PresentationFormat>Widescreen</PresentationFormat>
  <Paragraphs>42</Paragraphs>
  <Slides>13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Alana Seifert</dc:creator>
  <cp:lastModifiedBy>Alana Seifert</cp:lastModifiedBy>
  <cp:revision>11</cp:revision>
  <dcterms:created xsi:type="dcterms:W3CDTF">2022-08-23T09:51:50Z</dcterms:created>
  <dcterms:modified xsi:type="dcterms:W3CDTF">2022-08-29T16:33:48Z</dcterms:modified>
</cp:coreProperties>
</file>